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49" r:id="rId2"/>
    <p:sldId id="351" r:id="rId3"/>
    <p:sldId id="342" r:id="rId4"/>
    <p:sldId id="356" r:id="rId5"/>
    <p:sldId id="347" r:id="rId6"/>
    <p:sldId id="338" r:id="rId7"/>
    <p:sldId id="339" r:id="rId8"/>
    <p:sldId id="341" r:id="rId9"/>
    <p:sldId id="418" r:id="rId10"/>
    <p:sldId id="417" r:id="rId11"/>
    <p:sldId id="419" r:id="rId12"/>
    <p:sldId id="343" r:id="rId13"/>
    <p:sldId id="344" r:id="rId14"/>
    <p:sldId id="345" r:id="rId15"/>
    <p:sldId id="354" r:id="rId16"/>
    <p:sldId id="363" r:id="rId17"/>
    <p:sldId id="352" r:id="rId18"/>
    <p:sldId id="353" r:id="rId19"/>
    <p:sldId id="355" r:id="rId20"/>
    <p:sldId id="346" r:id="rId21"/>
    <p:sldId id="340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71" d="100"/>
          <a:sy n="71" d="100"/>
        </p:scale>
        <p:origin x="86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 descr="tkinter : tackling import for python 2 and 3">
            <a:extLst>
              <a:ext uri="{FF2B5EF4-FFF2-40B4-BE49-F238E27FC236}">
                <a16:creationId xmlns:a16="http://schemas.microsoft.com/office/drawing/2014/main" id="{A1193266-0418-C378-E429-6D325439F14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0101" r="12201" b="10101"/>
          <a:stretch/>
        </p:blipFill>
        <p:spPr bwMode="auto">
          <a:xfrm>
            <a:off x="4847861" y="149534"/>
            <a:ext cx="2880320" cy="17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1531" y="274638"/>
            <a:ext cx="9710869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 descr="tkinter : tackling import for python 2 and 3">
            <a:extLst>
              <a:ext uri="{FF2B5EF4-FFF2-40B4-BE49-F238E27FC236}">
                <a16:creationId xmlns:a16="http://schemas.microsoft.com/office/drawing/2014/main" id="{99E7FC4A-6EBB-AA48-0120-DEA9B6775B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0101" r="12201" b="10101"/>
          <a:stretch/>
        </p:blipFill>
        <p:spPr bwMode="auto">
          <a:xfrm>
            <a:off x="143339" y="247283"/>
            <a:ext cx="1632181" cy="9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01.02.2025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ustomtkinter.tomschimansky.com/" TargetMode="External"/><Relationship Id="rId3" Type="http://schemas.openxmlformats.org/officeDocument/2006/relationships/hyperlink" Target="https://www.delftstack.com/de/howto/python-tkinter/" TargetMode="External"/><Relationship Id="rId7" Type="http://schemas.openxmlformats.org/officeDocument/2006/relationships/hyperlink" Target="https://visualtk.com/" TargetMode="External"/><Relationship Id="rId2" Type="http://schemas.openxmlformats.org/officeDocument/2006/relationships/hyperlink" Target="https://wiki.python.org/moin/Gui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python_tkinter.php" TargetMode="External"/><Relationship Id="rId5" Type="http://schemas.openxmlformats.org/officeDocument/2006/relationships/hyperlink" Target="https://www.studytonight.com/tkinter/python-tkinter-widgets" TargetMode="External"/><Relationship Id="rId4" Type="http://schemas.openxmlformats.org/officeDocument/2006/relationships/hyperlink" Target="https://www.geeksforgeeks.org/python-gui-tkinter/" TargetMode="Externa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390" y="2492896"/>
            <a:ext cx="11205220" cy="1944216"/>
          </a:xfrm>
        </p:spPr>
        <p:txBody>
          <a:bodyPr>
            <a:normAutofit/>
          </a:bodyPr>
          <a:lstStyle/>
          <a:p>
            <a:r>
              <a:rPr lang="de-DE" b="1" dirty="0"/>
              <a:t>Mit Python und </a:t>
            </a:r>
            <a:r>
              <a:rPr lang="de-DE" b="1" dirty="0" err="1"/>
              <a:t>Tkinter</a:t>
            </a:r>
            <a:r>
              <a:rPr lang="de-DE" b="1" dirty="0"/>
              <a:t> grafische</a:t>
            </a:r>
            <a:br>
              <a:rPr lang="de-DE" b="1" dirty="0"/>
            </a:br>
            <a:r>
              <a:rPr lang="de-DE" b="1" dirty="0"/>
              <a:t>Benutzeroberflächen (GUIs) programmieren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D8DCF0-0C2E-FEE8-8689-1E5B68ED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722557"/>
            <a:ext cx="2485889" cy="15252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8B71D8-F3CF-C21B-C86D-5753EE44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4729424"/>
            <a:ext cx="4200334" cy="14760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6D20502-AC16-A769-0791-5EBA4D73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66905"/>
            <a:ext cx="1911479" cy="22365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60A9C8-E075-DD5B-32F2-C607BFEE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4436551"/>
            <a:ext cx="4018434" cy="21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1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4A912-7786-0B47-0F03-DBC5330D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6632"/>
            <a:ext cx="8615444" cy="994122"/>
          </a:xfrm>
        </p:spPr>
        <p:txBody>
          <a:bodyPr>
            <a:noAutofit/>
          </a:bodyPr>
          <a:lstStyle/>
          <a:p>
            <a:r>
              <a:rPr lang="de-DE" sz="3600" dirty="0"/>
              <a:t>Die Widget-Klassen</a:t>
            </a:r>
            <a:br>
              <a:rPr lang="de-DE" sz="3600" dirty="0"/>
            </a:br>
            <a:r>
              <a:rPr lang="de-DE" sz="3600" dirty="0"/>
              <a:t> </a:t>
            </a:r>
            <a:r>
              <a:rPr lang="de-DE" sz="3600" b="1" dirty="0"/>
              <a:t>Label</a:t>
            </a:r>
            <a:r>
              <a:rPr lang="de-DE" sz="3600" dirty="0"/>
              <a:t>(), </a:t>
            </a:r>
            <a:r>
              <a:rPr lang="de-DE" sz="3600" b="1" dirty="0"/>
              <a:t>Entry</a:t>
            </a:r>
            <a:r>
              <a:rPr lang="de-DE" sz="3600" dirty="0"/>
              <a:t>() und </a:t>
            </a:r>
            <a:r>
              <a:rPr lang="de-DE" sz="3600" b="1" dirty="0"/>
              <a:t>Button</a:t>
            </a:r>
            <a:r>
              <a:rPr lang="de-DE" sz="3600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B23B5-2E4A-ED21-F3B0-BC670121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268760"/>
            <a:ext cx="11737304" cy="5616624"/>
          </a:xfrm>
        </p:spPr>
        <p:txBody>
          <a:bodyPr>
            <a:normAutofit fontScale="77500" lnSpcReduction="20000"/>
          </a:bodyPr>
          <a:lstStyle/>
          <a:p>
            <a:r>
              <a:rPr lang="de-DE" sz="2400" b="1" dirty="0">
                <a:latin typeface="Consolas" panose="020B0609020204030204" pitchFamily="49" charset="0"/>
              </a:rPr>
              <a:t>Label(</a:t>
            </a:r>
            <a:r>
              <a:rPr lang="de-DE" sz="2400" b="1" dirty="0" err="1">
                <a:latin typeface="Consolas" panose="020B0609020204030204" pitchFamily="49" charset="0"/>
              </a:rPr>
              <a:t>win</a:t>
            </a:r>
            <a:r>
              <a:rPr lang="de-DE" sz="2400" b="1" dirty="0">
                <a:latin typeface="Consolas" panose="020B0609020204030204" pitchFamily="49" charset="0"/>
              </a:rPr>
              <a:t>, …) </a:t>
            </a:r>
            <a:r>
              <a:rPr lang="de-DE" sz="2800" dirty="0"/>
              <a:t>kann man für Beschriftungen nutzen, mögliche Argumente sind: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</a:rPr>
              <a:t>text</a:t>
            </a:r>
            <a:r>
              <a:rPr lang="de-DE" sz="2000" b="1" dirty="0">
                <a:latin typeface="Consolas" panose="020B0609020204030204" pitchFamily="49" charset="0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</a:rPr>
              <a:t>Labeltext</a:t>
            </a:r>
            <a:r>
              <a:rPr lang="de-DE" sz="2000" b="1" dirty="0">
                <a:latin typeface="Consolas" panose="020B0609020204030204" pitchFamily="49" charset="0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der angezeigt wird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"Arial 11 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bold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Schriftart im Label</a:t>
            </a: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Entry(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kann zur Ein- und Ausgabe genutzt werden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Beispiel: entry1 = Entry(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=8,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")</a:t>
            </a:r>
            <a:endParaRPr lang="de-DE" sz="2000" b="1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8 </a:t>
            </a:r>
            <a:r>
              <a:rPr lang="de-DE" sz="2400" dirty="0">
                <a:sym typeface="Wingdings" panose="05000000000000000000" pitchFamily="2" charset="2"/>
              </a:rPr>
              <a:t> Das Feld ist 8 Zeichen breit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zentriert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rechtsbündig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Das Feld ist schreibgeschützt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=("Bahnschrift",10))  </a:t>
            </a:r>
            <a:r>
              <a:rPr lang="de-DE" sz="2400" dirty="0">
                <a:sym typeface="Wingdings" panose="05000000000000000000" pitchFamily="2" charset="2"/>
              </a:rPr>
              <a:t> Schriftart im Feld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="normal") </a:t>
            </a:r>
            <a:r>
              <a:rPr lang="de-DE" sz="2400" dirty="0">
                <a:sym typeface="Wingdings" panose="05000000000000000000" pitchFamily="2" charset="2"/>
              </a:rPr>
              <a:t> Schreibschutz abschalten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") </a:t>
            </a:r>
            <a:r>
              <a:rPr lang="de-DE" sz="2400" dirty="0">
                <a:sym typeface="Wingdings" panose="05000000000000000000" pitchFamily="2" charset="2"/>
              </a:rPr>
              <a:t> Schreibschutz wieder einschalten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a = entry1.get() </a:t>
            </a:r>
            <a:r>
              <a:rPr lang="de-DE" sz="2400" dirty="0">
                <a:sym typeface="Wingdings" panose="05000000000000000000" pitchFamily="2" charset="2"/>
              </a:rPr>
              <a:t>liest den Inhalt des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r>
              <a:rPr lang="de-DE" sz="2400" dirty="0">
                <a:sym typeface="Wingdings" panose="05000000000000000000" pitchFamily="2" charset="2"/>
              </a:rPr>
              <a:t> in die Variable a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entry1.delete(0, END) </a:t>
            </a:r>
            <a:r>
              <a:rPr lang="de-DE" sz="2400" dirty="0">
                <a:sym typeface="Wingdings" panose="05000000000000000000" pitchFamily="2" charset="2"/>
              </a:rPr>
              <a:t> Löscht den gesamten Inhalt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entry1.insert(0, b) </a:t>
            </a:r>
            <a:r>
              <a:rPr lang="de-DE" sz="2400" dirty="0">
                <a:sym typeface="Wingdings" panose="05000000000000000000" pitchFamily="2" charset="2"/>
              </a:rPr>
              <a:t> Schreibt die Variable b in das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endParaRPr lang="de-DE" sz="24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Button(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erzeugt einen anklickbaren Button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Klickmich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Die Button-Beschriftung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command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berechne  </a:t>
            </a:r>
            <a:r>
              <a:rPr lang="de-DE" sz="2400" dirty="0">
                <a:sym typeface="Wingdings" panose="05000000000000000000" pitchFamily="2" charset="2"/>
              </a:rPr>
              <a:t> Führt beim Klicken die Funktion berechne() aus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12 </a:t>
            </a:r>
            <a:r>
              <a:rPr lang="de-DE" sz="2400" dirty="0">
                <a:sym typeface="Wingdings" panose="05000000000000000000" pitchFamily="2" charset="2"/>
              </a:rPr>
              <a:t> Breite des Buttons 12 Zeichen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lvl="1"/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076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74638"/>
            <a:ext cx="8280920" cy="1143000"/>
          </a:xfrm>
        </p:spPr>
        <p:txBody>
          <a:bodyPr>
            <a:noAutofit/>
          </a:bodyPr>
          <a:lstStyle/>
          <a:p>
            <a:r>
              <a:rPr lang="de-DE" sz="3600" b="1" dirty="0">
                <a:latin typeface="Consolas" panose="020B0609020204030204" pitchFamily="49" charset="0"/>
              </a:rPr>
              <a:t>Entry</a:t>
            </a:r>
            <a:r>
              <a:rPr lang="de-DE" sz="3600" dirty="0"/>
              <a:t> und </a:t>
            </a:r>
            <a:r>
              <a:rPr lang="de-DE" sz="3600" b="1" dirty="0">
                <a:latin typeface="Consolas" panose="020B0609020204030204" pitchFamily="49" charset="0"/>
              </a:rPr>
              <a:t>Label </a:t>
            </a:r>
            <a:r>
              <a:rPr lang="de-DE" sz="3600" dirty="0"/>
              <a:t>- Widgets mit dem -.</a:t>
            </a:r>
            <a:r>
              <a:rPr lang="de-DE" sz="36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place</a:t>
            </a:r>
            <a:r>
              <a:rPr lang="de-DE" sz="3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lang="de-DE" sz="3600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84786"/>
            <a:ext cx="11737304" cy="2520279"/>
          </a:xfrm>
        </p:spPr>
        <p:txBody>
          <a:bodyPr>
            <a:normAutofit/>
          </a:bodyPr>
          <a:lstStyle/>
          <a:p>
            <a:r>
              <a:rPr lang="de-DE" dirty="0"/>
              <a:t>Zum Platzieren von Widgets gibt es 3 Möglichkeiten ("Layout-Manager"), nämlich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 und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man sollte in einem Fenster-Objekt nur eine der drei verwenden.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(x=…, y=…) </a:t>
            </a:r>
            <a:r>
              <a:rPr lang="de-DE" dirty="0"/>
              <a:t>platziert Elemente pixelgenau im Fenster.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1919537" y="3789040"/>
            <a:ext cx="5474068" cy="28007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Consolas" panose="020B0609020204030204" pitchFamily="49" charset="0"/>
              </a:rPr>
              <a:t>from</a:t>
            </a:r>
            <a:r>
              <a:rPr lang="de-DE" sz="1100" b="1" dirty="0"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latin typeface="Consolas" panose="020B0609020204030204" pitchFamily="49" charset="0"/>
              </a:rPr>
              <a:t>tkinter</a:t>
            </a:r>
            <a:r>
              <a:rPr lang="de-DE" sz="1100" b="1" dirty="0"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latin typeface="Consolas" panose="020B0609020204030204" pitchFamily="49" charset="0"/>
              </a:rPr>
              <a:t>import</a:t>
            </a:r>
            <a:r>
              <a:rPr lang="de-DE" sz="1100" b="1" dirty="0">
                <a:latin typeface="Consolas" panose="020B0609020204030204" pitchFamily="49" charset="0"/>
              </a:rPr>
              <a:t> *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 = </a:t>
            </a:r>
            <a:r>
              <a:rPr lang="de-DE" sz="1100" b="1" dirty="0" err="1">
                <a:latin typeface="Consolas" panose="020B0609020204030204" pitchFamily="49" charset="0"/>
              </a:rPr>
              <a:t>Tk</a:t>
            </a:r>
            <a:r>
              <a:rPr lang="de-DE" sz="1100" b="1" dirty="0">
                <a:latin typeface="Consolas" panose="020B0609020204030204" pitchFamily="49" charset="0"/>
              </a:rPr>
              <a:t>()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win.wm_geometry</a:t>
            </a:r>
            <a:r>
              <a:rPr lang="de-DE" sz="1100" b="1" dirty="0">
                <a:latin typeface="Consolas" panose="020B0609020204030204" pitchFamily="49" charset="0"/>
              </a:rPr>
              <a:t>("250x130")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win.title</a:t>
            </a:r>
            <a:r>
              <a:rPr lang="de-DE" sz="1100" b="1" dirty="0">
                <a:latin typeface="Consolas" panose="020B0609020204030204" pitchFamily="49" charset="0"/>
              </a:rPr>
              <a:t>("</a:t>
            </a:r>
            <a:r>
              <a:rPr lang="de-DE" sz="1100" b="1" dirty="0" err="1">
                <a:latin typeface="Consolas" panose="020B0609020204030204" pitchFamily="49" charset="0"/>
              </a:rPr>
              <a:t>place</a:t>
            </a:r>
            <a:r>
              <a:rPr lang="de-DE" sz="1100" b="1" dirty="0">
                <a:latin typeface="Consolas" panose="020B0609020204030204" pitchFamily="49" charset="0"/>
              </a:rPr>
              <a:t>-Demo")</a:t>
            </a:r>
          </a:p>
          <a:p>
            <a:r>
              <a:rPr lang="de-DE" sz="1100" b="1" dirty="0" err="1">
                <a:latin typeface="Consolas" panose="020B0609020204030204" pitchFamily="49" charset="0"/>
              </a:rPr>
              <a:t>win.wm_attributes</a:t>
            </a:r>
            <a:r>
              <a:rPr lang="de-DE" sz="1100" b="1" dirty="0">
                <a:latin typeface="Consolas" panose="020B0609020204030204" pitchFamily="49" charset="0"/>
              </a:rPr>
              <a:t>('-</a:t>
            </a:r>
            <a:r>
              <a:rPr lang="de-DE" sz="1100" b="1" dirty="0" err="1">
                <a:latin typeface="Consolas" panose="020B0609020204030204" pitchFamily="49" charset="0"/>
              </a:rPr>
              <a:t>toolwindow</a:t>
            </a:r>
            <a:r>
              <a:rPr lang="de-DE" sz="1100" b="1" dirty="0">
                <a:latin typeface="Consolas" panose="020B0609020204030204" pitchFamily="49" charset="0"/>
              </a:rPr>
              <a:t>', 'True')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Einfaches Fenster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>
                <a:latin typeface="Consolas" panose="020B0609020204030204" pitchFamily="49" charset="0"/>
              </a:rPr>
              <a:t>lbl1 = Label(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text</a:t>
            </a:r>
            <a:r>
              <a:rPr lang="de-DE" sz="1100" b="1" dirty="0">
                <a:latin typeface="Consolas" panose="020B0609020204030204" pitchFamily="49" charset="0"/>
              </a:rPr>
              <a:t>="Meine Anwendung", </a:t>
            </a:r>
            <a:r>
              <a:rPr lang="de-DE" sz="1100" b="1" dirty="0" err="1">
                <a:latin typeface="Consolas" panose="020B0609020204030204" pitchFamily="49" charset="0"/>
              </a:rPr>
              <a:t>font</a:t>
            </a:r>
            <a:r>
              <a:rPr lang="de-DE" sz="1100" b="1" dirty="0">
                <a:latin typeface="Consolas" panose="020B0609020204030204" pitchFamily="49" charset="0"/>
              </a:rPr>
              <a:t>="Arial 16 </a:t>
            </a:r>
            <a:r>
              <a:rPr lang="de-DE" sz="1100" b="1" dirty="0" err="1">
                <a:latin typeface="Consolas" panose="020B0609020204030204" pitchFamily="49" charset="0"/>
              </a:rPr>
              <a:t>bold</a:t>
            </a:r>
            <a:r>
              <a:rPr lang="de-DE" sz="1100" b="1" dirty="0">
                <a:latin typeface="Consolas" panose="020B0609020204030204" pitchFamily="49" charset="0"/>
              </a:rPr>
              <a:t>")</a:t>
            </a:r>
          </a:p>
          <a:p>
            <a:r>
              <a:rPr lang="de-DE" sz="1100" b="1" dirty="0">
                <a:latin typeface="Consolas" panose="020B0609020204030204" pitchFamily="49" charset="0"/>
              </a:rPr>
              <a:t>lbl2 = Label(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text</a:t>
            </a:r>
            <a:r>
              <a:rPr lang="de-DE" sz="1100" b="1" dirty="0">
                <a:latin typeface="Consolas" panose="020B0609020204030204" pitchFamily="49" charset="0"/>
              </a:rPr>
              <a:t>="Eingabe:")</a:t>
            </a:r>
          </a:p>
          <a:p>
            <a:r>
              <a:rPr lang="de-DE" sz="1100" b="1" dirty="0">
                <a:latin typeface="Consolas" panose="020B0609020204030204" pitchFamily="49" charset="0"/>
              </a:rPr>
              <a:t>ent1 = Entry(</a:t>
            </a:r>
            <a:r>
              <a:rPr lang="de-DE" sz="1100" b="1" dirty="0" err="1">
                <a:latin typeface="Consolas" panose="020B0609020204030204" pitchFamily="49" charset="0"/>
              </a:rPr>
              <a:t>win</a:t>
            </a:r>
            <a:r>
              <a:rPr lang="de-DE" sz="1100" b="1" dirty="0"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latin typeface="Consolas" panose="020B0609020204030204" pitchFamily="49" charset="0"/>
              </a:rPr>
              <a:t>width</a:t>
            </a:r>
            <a:r>
              <a:rPr lang="de-DE" sz="1100" b="1" dirty="0">
                <a:latin typeface="Consolas" panose="020B0609020204030204" pitchFamily="49" charset="0"/>
              </a:rPr>
              <a:t>=16)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lbl1.place(x=20, y=20)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Platzieren mit Angabe der x/y-Koordinate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lbl2.place(x=20, y=70)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nsolas" panose="020B0609020204030204" pitchFamily="49" charset="0"/>
              </a:rPr>
              <a:t>ent1.place(x=80, y=70)</a:t>
            </a:r>
          </a:p>
          <a:p>
            <a:br>
              <a:rPr lang="de-DE" sz="1100" b="1" dirty="0">
                <a:latin typeface="Consolas" panose="020B0609020204030204" pitchFamily="49" charset="0"/>
              </a:rPr>
            </a:br>
            <a:r>
              <a:rPr lang="de-DE" sz="1100" b="1" dirty="0" err="1">
                <a:latin typeface="Consolas" panose="020B0609020204030204" pitchFamily="49" charset="0"/>
              </a:rPr>
              <a:t>win.mainloop</a:t>
            </a:r>
            <a:r>
              <a:rPr lang="de-DE" sz="1100" b="1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99EC1A-237F-2E22-63DA-E36735DE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3" y="4396102"/>
            <a:ext cx="3000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274638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sz="4000" b="1" dirty="0">
                <a:latin typeface="Consolas" panose="020B0609020204030204" pitchFamily="49" charset="0"/>
              </a:rPr>
              <a:t>Entry</a:t>
            </a:r>
            <a:r>
              <a:rPr lang="de-DE" dirty="0"/>
              <a:t> und </a:t>
            </a:r>
            <a:r>
              <a:rPr lang="de-DE" sz="4000" b="1" dirty="0">
                <a:latin typeface="Consolas" panose="020B0609020204030204" pitchFamily="49" charset="0"/>
              </a:rPr>
              <a:t>Label</a:t>
            </a:r>
            <a:r>
              <a:rPr lang="de-DE" sz="3600" b="1" dirty="0">
                <a:latin typeface="Consolas" panose="020B0609020204030204" pitchFamily="49" charset="0"/>
              </a:rPr>
              <a:t> </a:t>
            </a:r>
            <a:r>
              <a:rPr lang="de-DE" sz="3600" dirty="0"/>
              <a:t>- </a:t>
            </a:r>
            <a:r>
              <a:rPr lang="de-DE" dirty="0"/>
              <a:t>Widgets mit dem </a:t>
            </a:r>
            <a:r>
              <a:rPr lang="de-DE" sz="31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.pack()</a:t>
            </a:r>
            <a:r>
              <a:rPr lang="de-DE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484785"/>
            <a:ext cx="11665296" cy="4525963"/>
          </a:xfrm>
        </p:spPr>
        <p:txBody>
          <a:bodyPr/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</a:t>
            </a:r>
            <a:r>
              <a:rPr lang="de-DE" dirty="0"/>
              <a:t>platziert Elemente standardmäßig Zentriert und Oben (</a:t>
            </a:r>
            <a:r>
              <a:rPr lang="de-DE" dirty="0" err="1"/>
              <a:t>center</a:t>
            </a:r>
            <a:r>
              <a:rPr lang="de-DE" dirty="0"/>
              <a:t> bzw. top), was oft recht sinnvoll ist.</a:t>
            </a:r>
          </a:p>
          <a:p>
            <a:r>
              <a:rPr lang="de-DE" dirty="0"/>
              <a:t>Entscheidend für die Platzierung ist dabei die Reihenfolge des Aufrufs von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</a:t>
            </a:r>
          </a:p>
          <a:p>
            <a:r>
              <a:rPr lang="de-DE" dirty="0"/>
              <a:t>Durch Nutzung der Optionen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 </a:t>
            </a:r>
            <a:r>
              <a:rPr lang="de-DE" dirty="0"/>
              <a:t>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 </a:t>
            </a:r>
            <a:r>
              <a:rPr lang="de-DE" dirty="0"/>
              <a:t>kann man Label und Text-Elemente sinnvoll nebeneinander platzieren: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2423593" y="4581128"/>
            <a:ext cx="4993676" cy="22929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("pack-Demo")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# Label erzeugen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Text(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=15)	     # Textfeld erzeugen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Label nach links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=RIGHT,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Textfeld nach rechts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58124A-A1FB-45E8-A153-FBB6EF2C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4773058"/>
            <a:ext cx="2571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BB437-2EFE-400C-AF24-FD4AA18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Noch mehr Widgets hinzufügen mit unterschiedlichen Frames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06456-374E-4738-AA1A-DA58CCA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417639"/>
            <a:ext cx="11881320" cy="143127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Hat man mehrere Widgets unterschiedlicher Anzahl nebeneinander angeordnet, so erzeugt man am besten für jede neue Widget-Gruppe ein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Frame() </a:t>
            </a:r>
            <a:r>
              <a:rPr lang="de-DE" dirty="0"/>
              <a:t>-Objekt. </a:t>
            </a:r>
          </a:p>
          <a:p>
            <a:r>
              <a:rPr lang="de-DE" dirty="0"/>
              <a:t>Die Frames sind dann, was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angeht, weitgehend unabhängig und teilen sich den Platz im gesamten root-</a:t>
            </a:r>
            <a:r>
              <a:rPr lang="de-DE" dirty="0" err="1"/>
              <a:t>Window</a:t>
            </a:r>
            <a:r>
              <a:rPr lang="de-DE" dirty="0"/>
              <a:t> auf.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E80266-951A-4921-885A-623C7BC043CE}"/>
              </a:ext>
            </a:extLst>
          </p:cNvPr>
          <p:cNvSpPr txBox="1"/>
          <p:nvPr/>
        </p:nvSpPr>
        <p:spPr>
          <a:xfrm>
            <a:off x="2423592" y="2887682"/>
            <a:ext cx="6264696" cy="39703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("Label, Textfeld, Button mit 2 Frames") 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("400x150")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20")     # Setzen eines Default Fonts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 # Löschen des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Icons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Label und Textfeld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 # Label erzeugen in frame1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	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frame1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nach rechts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den Button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frame2)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981EFF-0CA1-493E-B08D-A5B8B7BA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56" y="5085184"/>
            <a:ext cx="3046995" cy="1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9BE0-919F-4781-A5E5-0F82233D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Beispiel-Applikation </a:t>
            </a:r>
            <a:br>
              <a:rPr lang="de-DE" sz="3600"/>
            </a:br>
            <a:r>
              <a:rPr lang="de-DE" sz="3600"/>
              <a:t>mit Ein- und Ausgabe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F6581-8409-41A2-99C7-A35DF6E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417638"/>
            <a:ext cx="9793088" cy="54403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(txt1.get())  # Auslesen aus Entry-Feld txt1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1.8 + 32,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txt2.delete(0, END)  	# Textfeld löschen ab Zeile 1, Zeichen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txt2.insert(END,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# Ergebnis ins Textfeld schreiben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("Umrechnung Celsius in Fahrenheit")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("350x180")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18")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Label(frm1,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="Celsius:",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# Label erzeugen in frm1 und mit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nach "Westen", also links ausrichten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 = Entry(frm1,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=6)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# Entry-Textfeld erzeugen in frm1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den Button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Button(frm2,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frm2)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 = Frame(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frm3.pack()           # Frame positionieren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="Fahrenheit:",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  # Label erzeugen in frm3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 = Entry(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=6) #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frm3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spcBef>
                <a:spcPts val="0"/>
              </a:spcBef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312DE3-FB7A-4AF0-8021-0EC7801E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4293096"/>
            <a:ext cx="3327276" cy="20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AFFA-FD39-42A4-86C2-5F28D4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GUI mit Combobox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EC62F-9EEB-4E9D-9360-4508D0CB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556792"/>
            <a:ext cx="7344816" cy="374441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Einer </a:t>
            </a:r>
            <a:r>
              <a:rPr lang="de-DE" b="1" dirty="0"/>
              <a:t>Combobox</a:t>
            </a:r>
            <a:r>
              <a:rPr lang="de-DE" dirty="0"/>
              <a:t> muss man mit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value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=[…] </a:t>
            </a:r>
            <a:r>
              <a:rPr lang="de-DE" dirty="0"/>
              <a:t>eine Liste mitgeben, die die darzustellenden Optionswerte zeigen.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current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(0) </a:t>
            </a:r>
            <a:r>
              <a:rPr lang="de-DE" dirty="0"/>
              <a:t>kann man die Standardauswahl auf den ersten Wert (oder einen anderen) setzen.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get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 </a:t>
            </a:r>
            <a:r>
              <a:rPr lang="de-DE" dirty="0"/>
              <a:t>kann man die Combobox auslesen (also genauso wie ein Entry-Widget)</a:t>
            </a:r>
          </a:p>
          <a:p>
            <a:r>
              <a:rPr lang="de-DE" b="1" dirty="0"/>
              <a:t>Combobox ist ein </a:t>
            </a:r>
            <a:r>
              <a:rPr lang="de-DE" b="1" dirty="0" err="1"/>
              <a:t>ttk</a:t>
            </a:r>
            <a:r>
              <a:rPr lang="de-DE" b="1" dirty="0"/>
              <a:t>-Widget</a:t>
            </a:r>
            <a:r>
              <a:rPr lang="de-DE" dirty="0"/>
              <a:t>, deshalb muss zusätzlich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ttk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dirty="0"/>
              <a:t>erfolgen!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D45C63-7C03-48F2-9EFE-3D2AA4ED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26" y="4797151"/>
            <a:ext cx="4346990" cy="19746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1C65F7-C5B0-4318-BB05-4722C183BB0A}"/>
              </a:ext>
            </a:extLst>
          </p:cNvPr>
          <p:cNvSpPr txBox="1"/>
          <p:nvPr/>
        </p:nvSpPr>
        <p:spPr>
          <a:xfrm>
            <a:off x="7664050" y="1446093"/>
            <a:ext cx="4248472" cy="4524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1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ausgabe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combo.get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root.title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("Combodemo")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root.wm_geometry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("300x100+2561+300")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root.option_add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=["Montag", "Dienstag",\</a:t>
            </a:r>
          </a:p>
          <a:p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"Mittwoch", "Donnerstag", "Freitag"]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(root,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=9,\    </a:t>
            </a:r>
            <a:b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combo.pack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=40, </a:t>
            </a:r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combo.current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="Action!",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ausgabe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root.mainloop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3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BAF46-AA9B-857C-0DD3-C95E5217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Lambda-Funktionsaufrufe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D188C-A2AD-3AC3-0281-3254A1ED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268760"/>
            <a:ext cx="11737304" cy="2376264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Button-Command-Events (und auch andere TK-Events) lassen sich eigentlich nur ohne Argument aufrufen, was manchmal unkomfortabel ist, z.B.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</a:t>
            </a:r>
            <a:endParaRPr lang="de-DE" dirty="0"/>
          </a:p>
          <a:p>
            <a:r>
              <a:rPr lang="de-DE" dirty="0"/>
              <a:t>Mit Hilfe einer sogen. Lambda Funktion (quasi eine Art </a:t>
            </a:r>
            <a:r>
              <a:rPr lang="de-DE" dirty="0" err="1"/>
              <a:t>Einzeilen</a:t>
            </a:r>
            <a:r>
              <a:rPr lang="de-DE" dirty="0"/>
              <a:t>-Funktion) kann man aber auch Button-</a:t>
            </a:r>
            <a:r>
              <a:rPr lang="de-DE" dirty="0" err="1"/>
              <a:t>Commands</a:t>
            </a:r>
            <a:r>
              <a:rPr lang="de-DE" dirty="0"/>
              <a:t> mit Argument aufrufen, z.B. eine Funktion von mehreren Buttons aufrufen (siehe unten)</a:t>
            </a:r>
          </a:p>
          <a:p>
            <a:r>
              <a:rPr lang="de-DE" dirty="0"/>
              <a:t>Der Aufruf erfolgt dann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(arg1, …)</a:t>
            </a:r>
            <a:endParaRPr lang="de-DE" sz="3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E2B40F-8253-9F24-7251-8D6CD9398505}"/>
              </a:ext>
            </a:extLst>
          </p:cNvPr>
          <p:cNvSpPr txBox="1"/>
          <p:nvPr/>
        </p:nvSpPr>
        <p:spPr>
          <a:xfrm>
            <a:off x="2351584" y="3573016"/>
            <a:ext cx="7056784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   #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messagebox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muss extra importiert werden (Subklasse)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("Lambda-Demo")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 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Diese Funktion wird von beiden Buttons mit Argumenten aufgerufen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messagebox.showinfo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("Button Nr.", x)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Button1 mit Lambda-Funktionsaufruf von klick(x) mit Argument 1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Button2 mit Lambda-Funktionsaufruf von klick(x) mit Argument 2</a:t>
            </a:r>
          </a:p>
          <a:p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46155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6FCC1-416D-453B-9178-2E169797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- Layoutmanager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C66CD-91DA-4F8A-8FF4-8608DF3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340769"/>
            <a:ext cx="11809312" cy="453650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Layoutmanager zum Platzieren von Widgets: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place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(x=…, y=….) </a:t>
            </a:r>
            <a:r>
              <a:rPr lang="de-DE" dirty="0">
                <a:sym typeface="Wingdings" panose="05000000000000000000" pitchFamily="2" charset="2"/>
              </a:rPr>
              <a:t> Pixelgenaues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.pack()</a:t>
            </a:r>
            <a:r>
              <a:rPr lang="de-DE" dirty="0">
                <a:sym typeface="Wingdings" panose="05000000000000000000" pitchFamily="2" charset="2"/>
              </a:rPr>
              <a:t>	 (Halb-)automatisches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=…, 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=…) </a:t>
            </a:r>
            <a:r>
              <a:rPr lang="de-DE" dirty="0">
                <a:sym typeface="Wingdings" panose="05000000000000000000" pitchFamily="2" charset="2"/>
              </a:rPr>
              <a:t> Platzieren im Raster / Tabelle</a:t>
            </a:r>
          </a:p>
          <a:p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(…) </a:t>
            </a:r>
            <a:r>
              <a:rPr lang="de-DE" dirty="0">
                <a:sym typeface="Wingdings" panose="05000000000000000000" pitchFamily="2" charset="2"/>
              </a:rPr>
              <a:t>eignet sich besonders fürs Ausrichten an Fluchtlinien und auch zum Erzeugen von Tabellen.</a:t>
            </a:r>
          </a:p>
          <a:p>
            <a:r>
              <a:rPr lang="de-DE" dirty="0">
                <a:sym typeface="Wingdings" panose="05000000000000000000" pitchFamily="2" charset="2"/>
              </a:rPr>
              <a:t>Mit 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=x,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=y) </a:t>
            </a:r>
            <a:r>
              <a:rPr lang="de-DE" dirty="0">
                <a:sym typeface="Wingdings" panose="05000000000000000000" pitchFamily="2" charset="2"/>
              </a:rPr>
              <a:t>kann jedes Widget in einer bestimmten Tabellenzelle platziert, wobei die erste Spalte (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r>
              <a:rPr lang="de-DE" dirty="0">
                <a:sym typeface="Wingdings" panose="05000000000000000000" pitchFamily="2" charset="2"/>
              </a:rPr>
              <a:t>) und die erste Reihe (</a:t>
            </a:r>
            <a:r>
              <a:rPr lang="de-DE" dirty="0" err="1">
                <a:sym typeface="Wingdings" panose="05000000000000000000" pitchFamily="2" charset="2"/>
              </a:rPr>
              <a:t>row</a:t>
            </a:r>
            <a:r>
              <a:rPr lang="de-DE" dirty="0">
                <a:sym typeface="Wingdings" panose="05000000000000000000" pitchFamily="2" charset="2"/>
              </a:rPr>
              <a:t>) der Tabelle links oben mit 0 beginnt. In jeder Zelle nur ein Widget!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D317C70-A225-475A-A558-00923A9C2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68229"/>
              </p:ext>
            </p:extLst>
          </p:nvPr>
        </p:nvGraphicFramePr>
        <p:xfrm>
          <a:off x="2783632" y="5520684"/>
          <a:ext cx="6840759" cy="1062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253">
                  <a:extLst>
                    <a:ext uri="{9D8B030D-6E8A-4147-A177-3AD203B41FA5}">
                      <a16:colId xmlns:a16="http://schemas.microsoft.com/office/drawing/2014/main" val="1085223669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3240168499"/>
                    </a:ext>
                  </a:extLst>
                </a:gridCol>
                <a:gridCol w="2280253">
                  <a:extLst>
                    <a:ext uri="{9D8B030D-6E8A-4147-A177-3AD203B41FA5}">
                      <a16:colId xmlns:a16="http://schemas.microsoft.com/office/drawing/2014/main" val="3709774806"/>
                    </a:ext>
                  </a:extLst>
                </a:gridCol>
              </a:tblGrid>
              <a:tr h="531339">
                <a:tc>
                  <a:txBody>
                    <a:bodyPr/>
                    <a:lstStyle/>
                    <a:p>
                      <a:pPr algn="ctr"/>
                      <a:r>
                        <a:rPr lang="de-DE" sz="2000" b="1"/>
                        <a:t>column=0,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column=1,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column=2, row=0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43105"/>
                  </a:ext>
                </a:extLst>
              </a:tr>
              <a:tr h="5313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err="1"/>
                        <a:t>column</a:t>
                      </a:r>
                      <a:r>
                        <a:rPr lang="de-DE" sz="2000" b="1" dirty="0"/>
                        <a:t>=0, </a:t>
                      </a:r>
                      <a:r>
                        <a:rPr lang="de-DE" sz="2000" b="1" dirty="0" err="1"/>
                        <a:t>row</a:t>
                      </a:r>
                      <a:r>
                        <a:rPr lang="de-DE" sz="2000" b="1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/>
                        <a:t>column=1,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err="1"/>
                        <a:t>column</a:t>
                      </a:r>
                      <a:r>
                        <a:rPr lang="de-DE" sz="2000" b="1" dirty="0"/>
                        <a:t>=2, </a:t>
                      </a:r>
                      <a:r>
                        <a:rPr lang="de-DE" sz="2000" b="1" dirty="0" err="1"/>
                        <a:t>row</a:t>
                      </a:r>
                      <a:r>
                        <a:rPr lang="de-DE" sz="2000" b="1" dirty="0"/>
                        <a:t>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0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70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77EB9-1BB6-4A38-BA54-58E141F3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.grid()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5D5B0-1764-4818-A824-8E8BDF26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254775"/>
            <a:ext cx="7488832" cy="3542377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Mittels der Option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 </a:t>
            </a:r>
            <a:r>
              <a:rPr lang="de-DE" dirty="0"/>
              <a:t>kann ein Widget in einer Zelle ausgerichtet platziert werden, es wird dabei die "Himmelsrichtung" angegeben, also z.B.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=W</a:t>
            </a:r>
            <a:r>
              <a:rPr lang="de-DE" dirty="0"/>
              <a:t> für ganz links (Westen)</a:t>
            </a:r>
          </a:p>
          <a:p>
            <a:r>
              <a:rPr lang="de-DE" dirty="0"/>
              <a:t>Hier ein Beispielcode für eine Applikation mit 3 Entry-Widgets (einer davon für die Ausgabe), einer Combobox und einem Button: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2E0E8F-E725-4DEF-9699-D57486F5D710}"/>
              </a:ext>
            </a:extLst>
          </p:cNvPr>
          <p:cNvSpPr txBox="1"/>
          <p:nvPr/>
        </p:nvSpPr>
        <p:spPr>
          <a:xfrm>
            <a:off x="7858540" y="1274595"/>
            <a:ext cx="4032448" cy="52168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berechne():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=ent1.get()+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combo.get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()+ent2.get()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ent3.delete(0,END)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ent3.insert(END,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("4 Rechenarten")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("500x150+2561+300")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="Eine Zahl eingeben:",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="Noch eine Zahl:")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lbl3 = Label(root,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="Ergebnis:")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lbl3.grid(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ent2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ent2.grid(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ent3 = Entry(root)</a:t>
            </a:r>
          </a:p>
          <a:p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ent3.grid(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="Berechne",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=berechne)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btn.grid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=2,row=1,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=["+", "-", "*", "/"]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(root,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combo.grid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combo.current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027C64-D291-4384-86C4-CDE84E394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 r="1499" b="5146"/>
          <a:stretch/>
        </p:blipFill>
        <p:spPr>
          <a:xfrm>
            <a:off x="1271464" y="4797375"/>
            <a:ext cx="4924476" cy="1715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649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16CE5-EA79-4614-9777-7F38F25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160337"/>
            <a:ext cx="7283152" cy="1143000"/>
          </a:xfrm>
        </p:spPr>
        <p:txBody>
          <a:bodyPr/>
          <a:lstStyle/>
          <a:p>
            <a:r>
              <a:rPr lang="de-DE"/>
              <a:t>Tinker-GUI als OOP-Programm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FBBF99-B576-4074-B67F-E14ED9CB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226089"/>
            <a:ext cx="6912768" cy="5471574"/>
          </a:xfrm>
        </p:spPr>
        <p:txBody>
          <a:bodyPr>
            <a:normAutofit/>
          </a:bodyPr>
          <a:lstStyle/>
          <a:p>
            <a:r>
              <a:rPr lang="de-DE" dirty="0"/>
              <a:t>Gesamte GUI in eine Klasse verpacken</a:t>
            </a:r>
          </a:p>
          <a:p>
            <a:r>
              <a:rPr lang="de-DE" dirty="0"/>
              <a:t>Sämtliche Widgets in die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de-DE" dirty="0"/>
              <a:t>(Konstruktor)</a:t>
            </a:r>
          </a:p>
          <a:p>
            <a:r>
              <a:rPr lang="de-DE" dirty="0"/>
              <a:t>Sämtliche Widgets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self.name </a:t>
            </a:r>
            <a:r>
              <a:rPr lang="de-DE" dirty="0"/>
              <a:t>ansprechen, z.B. </a:t>
            </a:r>
            <a:br>
              <a:rPr lang="de-DE" dirty="0"/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self.entry1 = Entry(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dirty="0"/>
              <a:t>Im Hauptprogramm erfolgt dann nur der Klassenaufruf und die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win.mainloop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C28CE4-4C20-4CBF-A17A-61408C614E46}"/>
              </a:ext>
            </a:extLst>
          </p:cNvPr>
          <p:cNvSpPr txBox="1"/>
          <p:nvPr/>
        </p:nvSpPr>
        <p:spPr>
          <a:xfrm>
            <a:off x="7032104" y="1340768"/>
            <a:ext cx="4860032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</a:t>
            </a:r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Rechner: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self.win.title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("4 Rechenarten")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self.win.wm_geometry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("500x150+2561+300")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self.win.option_add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"Calibri 14")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self.lbl1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="Eine Zahl eingeben:",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self.lbl1.grid(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self.lbl2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="Noch eine Zahl:")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self.lbl2.grid(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self.lbl3 = Label(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="Ergebnis:")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self.lbl3.grid(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self.ent1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self.ent1.grid(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self.ent2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self.ent2.grid(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 = Entry(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self.ent3.grid(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self.btn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="Berechne",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self.berechne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self.btn.grid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=2,row=1,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=["+", "-", "*", "/"]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ttk.Combobox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self.win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optionen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self.combo.grid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sticky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self.combo.current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   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berechne(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=self.ent1.get()+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self.combo.get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()+self.ent2.get()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rechnung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self.ent3.delete(0,END)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self.ent3.insert(END, </a:t>
            </a:r>
            <a:r>
              <a:rPr lang="de-DE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</a:t>
            </a:r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e-DE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 = Rechner()</a:t>
            </a:r>
          </a:p>
          <a:p>
            <a:r>
              <a:rPr lang="de-DE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r1.win.mainloop()</a:t>
            </a:r>
          </a:p>
        </p:txBody>
      </p:sp>
    </p:spTree>
    <p:extLst>
      <p:ext uri="{BB962C8B-B14F-4D97-AF65-F5344CB8AC3E}">
        <p14:creationId xmlns:p14="http://schemas.microsoft.com/office/powerpoint/2010/main" val="102453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7CF52-0433-4602-B72B-78389985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968" y="274638"/>
            <a:ext cx="10221687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Exkurs: Was macht eine ergonomische GUI aus?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F7C78-B880-444A-B5A6-90A56AAC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600200"/>
            <a:ext cx="9803432" cy="50691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Selbstbeschreibungsfähigkeit</a:t>
            </a:r>
          </a:p>
          <a:p>
            <a:r>
              <a:rPr lang="de-DE" dirty="0"/>
              <a:t>Wenig Fluchtlinien</a:t>
            </a:r>
          </a:p>
          <a:p>
            <a:r>
              <a:rPr lang="de-DE" dirty="0"/>
              <a:t>Farbgestaltung</a:t>
            </a:r>
          </a:p>
          <a:p>
            <a:pPr lvl="1"/>
            <a:r>
              <a:rPr lang="de-DE" dirty="0"/>
              <a:t>Farben sparsam verwenden</a:t>
            </a:r>
          </a:p>
          <a:p>
            <a:pPr lvl="1"/>
            <a:r>
              <a:rPr lang="de-DE" dirty="0"/>
              <a:t>Ungünstige Farbkombinationen vermeiden</a:t>
            </a:r>
          </a:p>
          <a:p>
            <a:pPr lvl="1"/>
            <a:r>
              <a:rPr lang="de-DE" dirty="0"/>
              <a:t>Farbfehlsichtigkeit berücksichtigen</a:t>
            </a:r>
          </a:p>
          <a:p>
            <a:r>
              <a:rPr lang="de-DE" dirty="0"/>
              <a:t>Erwartungs-/Erfahrungskonformität</a:t>
            </a:r>
          </a:p>
          <a:p>
            <a:r>
              <a:rPr lang="de-DE" dirty="0"/>
              <a:t>Schrift</a:t>
            </a:r>
          </a:p>
          <a:p>
            <a:pPr lvl="1"/>
            <a:r>
              <a:rPr lang="de-DE" b="1" i="1" dirty="0"/>
              <a:t>Kursiv</a:t>
            </a:r>
            <a:r>
              <a:rPr lang="de-DE" dirty="0"/>
              <a:t> und GROSSSCHREIBUNG vermeiden</a:t>
            </a:r>
          </a:p>
          <a:p>
            <a:pPr lvl="1"/>
            <a:r>
              <a:rPr lang="de-DE" dirty="0"/>
              <a:t>Serifenlos, gut lesbar, sinnvolle Größe</a:t>
            </a:r>
          </a:p>
          <a:p>
            <a:r>
              <a:rPr lang="de-DE" dirty="0"/>
              <a:t>Anordnung von Informationen</a:t>
            </a:r>
          </a:p>
          <a:p>
            <a:pPr lvl="1"/>
            <a:r>
              <a:rPr lang="de-DE" dirty="0"/>
              <a:t>Gruppierungen nach fachlichen Aspekten</a:t>
            </a:r>
          </a:p>
          <a:p>
            <a:pPr lvl="1"/>
            <a:r>
              <a:rPr lang="de-DE" dirty="0"/>
              <a:t>Sinnvolle Reihenfolge</a:t>
            </a:r>
          </a:p>
          <a:p>
            <a:pPr lvl="1"/>
            <a:r>
              <a:rPr lang="de-DE" dirty="0"/>
              <a:t>Nicht zu viel Platz verschwenden</a:t>
            </a:r>
          </a:p>
          <a:p>
            <a:r>
              <a:rPr lang="de-DE" dirty="0"/>
              <a:t>Grundsätze der Dialoggestaltung nach DIN ISO 9241-110</a:t>
            </a: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7EDAD-49B0-439C-A1D7-F452D9DD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9" y="1600200"/>
            <a:ext cx="4417249" cy="40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9BB1D9-0A70-4EDE-95A9-1B21023C1ED2}"/>
              </a:ext>
            </a:extLst>
          </p:cNvPr>
          <p:cNvSpPr txBox="1"/>
          <p:nvPr/>
        </p:nvSpPr>
        <p:spPr>
          <a:xfrm>
            <a:off x="8328248" y="5555778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Kritikpunkte am Windows Drucken-Dialog</a:t>
            </a:r>
          </a:p>
        </p:txBody>
      </p:sp>
    </p:spTree>
    <p:extLst>
      <p:ext uri="{BB962C8B-B14F-4D97-AF65-F5344CB8AC3E}">
        <p14:creationId xmlns:p14="http://schemas.microsoft.com/office/powerpoint/2010/main" val="2071711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BF51A-633C-4EB7-BEE0-A7262F8D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31" y="274638"/>
            <a:ext cx="7968885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Tipp: Eigenschaften/Optionen </a:t>
            </a:r>
            <a:br>
              <a:rPr lang="de-DE" dirty="0"/>
            </a:br>
            <a:r>
              <a:rPr lang="de-DE" dirty="0"/>
              <a:t>eines Widgets anzeigen lassen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2EC95-1DC7-4D8F-8F28-08538614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600200"/>
            <a:ext cx="7848872" cy="29089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 Hilfe einer Schleife können wir uns alle Attribute eines Widgets im Terminal ausgeben lassen.</a:t>
            </a:r>
          </a:p>
          <a:p>
            <a:r>
              <a:rPr lang="de-DE" dirty="0"/>
              <a:t>Die Attribute sind intern in einem Dictionary abgelegt und werden dann als Schlüssel-Werte Paare ausgegeben.</a:t>
            </a:r>
          </a:p>
          <a:p>
            <a:r>
              <a:rPr lang="de-DE" dirty="0"/>
              <a:t>Dadurch kann man </a:t>
            </a:r>
            <a:r>
              <a:rPr lang="de-DE" dirty="0" err="1"/>
              <a:t>tw</a:t>
            </a:r>
            <a:r>
              <a:rPr lang="de-DE" dirty="0"/>
              <a:t>. auch ohne Dokumentation ersehen, welche Eigenschaften eines Widgets unter welchem Attribut anpassbar sind.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0DF34-3454-4C4B-B09A-A924FA72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4" y="4653136"/>
            <a:ext cx="7584390" cy="16957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D76755-9960-4542-A1A1-C600173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600201"/>
            <a:ext cx="3600400" cy="5005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39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</a:t>
            </a:r>
            <a:r>
              <a:rPr lang="de-DE" dirty="0" err="1"/>
              <a:t>Tkinter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1270856"/>
            <a:ext cx="11593288" cy="4894448"/>
          </a:xfrm>
        </p:spPr>
        <p:txBody>
          <a:bodyPr>
            <a:normAutofit lnSpcReduction="10000"/>
          </a:bodyPr>
          <a:lstStyle/>
          <a:p>
            <a:r>
              <a:rPr lang="de-DE" sz="2800">
                <a:hlinkClick r:id="rId2"/>
              </a:rPr>
              <a:t>https://wiki.python.org/moin/GuiProgramming</a:t>
            </a:r>
            <a:br>
              <a:rPr lang="de-DE" sz="2800">
                <a:hlinkClick r:id="rId3"/>
              </a:rPr>
            </a:br>
            <a:r>
              <a:rPr lang="de-DE" sz="2800"/>
              <a:t>(Liste von GUI-Toolkits/Modulen für Python)</a:t>
            </a:r>
            <a:endParaRPr lang="de-DE" sz="28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2800">
                <a:hlinkClick r:id="rId3"/>
              </a:rPr>
              <a:t>https://www.delftstack.com/de/howto/python-tkinter/</a:t>
            </a:r>
            <a:r>
              <a:rPr lang="de-DE" sz="2800"/>
              <a:t> (Lehrreiche FAQ)</a:t>
            </a:r>
          </a:p>
          <a:p>
            <a:r>
              <a:rPr lang="de-DE" sz="2800">
                <a:hlinkClick r:id="rId4"/>
              </a:rPr>
              <a:t>https://www.geeksforgeeks.org/python-gui-tkinter/</a:t>
            </a:r>
            <a:r>
              <a:rPr lang="de-DE" sz="2800"/>
              <a:t> </a:t>
            </a:r>
            <a:br>
              <a:rPr lang="de-DE" sz="2800"/>
            </a:br>
            <a:r>
              <a:rPr lang="de-DE" sz="2800">
                <a:hlinkClick r:id="rId5"/>
              </a:rPr>
              <a:t>https://www.studytonight.com/tkinter/python-tkinter-widgets</a:t>
            </a:r>
            <a:r>
              <a:rPr lang="de-DE" sz="2800"/>
              <a:t> </a:t>
            </a:r>
            <a:br>
              <a:rPr lang="de-DE" sz="2800"/>
            </a:br>
            <a:r>
              <a:rPr lang="de-DE" sz="1800"/>
              <a:t>(Übersichtliche Erklärungen der wichtigsten Widgets und deren Optionen)</a:t>
            </a:r>
          </a:p>
          <a:p>
            <a:r>
              <a:rPr lang="de-DE" sz="2800">
                <a:hlinkClick r:id="rId6"/>
              </a:rPr>
              <a:t>https://www.python-kurs.eu/python_tkinter.php</a:t>
            </a:r>
            <a:r>
              <a:rPr lang="de-DE" sz="2800"/>
              <a:t> (Tkinter Tutorial)</a:t>
            </a:r>
          </a:p>
          <a:p>
            <a:r>
              <a:rPr lang="de-DE" sz="2800">
                <a:hlinkClick r:id="rId7"/>
              </a:rPr>
              <a:t>https://visualtk.com/</a:t>
            </a:r>
            <a:r>
              <a:rPr lang="de-DE" sz="2800"/>
              <a:t> (Online GUI-Designer)</a:t>
            </a:r>
          </a:p>
          <a:p>
            <a:r>
              <a:rPr lang="de-DE" sz="2800">
                <a:hlinkClick r:id="rId8"/>
              </a:rPr>
              <a:t>https://customtkinter.tomschimansky.com/</a:t>
            </a:r>
            <a:r>
              <a:rPr lang="de-DE" sz="2800"/>
              <a:t> </a:t>
            </a:r>
            <a:br>
              <a:rPr lang="de-DE" sz="2800"/>
            </a:br>
            <a:r>
              <a:rPr lang="de-DE" sz="2800"/>
              <a:t>(Custom Tkinter, Alternative zu Tkinter für </a:t>
            </a:r>
            <a:br>
              <a:rPr lang="de-DE" sz="2800"/>
            </a:br>
            <a:r>
              <a:rPr lang="de-DE" sz="2800"/>
              <a:t>modernes GUI-Design)</a:t>
            </a:r>
          </a:p>
          <a:p>
            <a:endParaRPr lang="de-DE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B0B01B-AB5B-731B-DE79-346EA506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749" t="5239" r="4367" b="12772"/>
          <a:stretch/>
        </p:blipFill>
        <p:spPr>
          <a:xfrm>
            <a:off x="6960096" y="4568528"/>
            <a:ext cx="5112568" cy="21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Grafische Benutzeroberflächen (GUI) 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556793"/>
            <a:ext cx="11593288" cy="2808311"/>
          </a:xfrm>
        </p:spPr>
        <p:txBody>
          <a:bodyPr>
            <a:normAutofit fontScale="70000" lnSpcReduction="20000"/>
          </a:bodyPr>
          <a:lstStyle/>
          <a:p>
            <a:r>
              <a:rPr lang="de-DE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ist ein Modul für das multiplattform GUI-Toolkit </a:t>
            </a:r>
            <a:r>
              <a:rPr lang="de-DE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Tk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für die Programmiersprache Python. Der Name steht als Abkürzung für </a:t>
            </a:r>
            <a:r>
              <a:rPr lang="de-DE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ool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</a:rPr>
              <a:t>k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de-DE" b="1" dirty="0">
                <a:solidFill>
                  <a:srgbClr val="FF0000"/>
                </a:solidFill>
                <a:latin typeface="arial" panose="020B0604020202020204" pitchFamily="34" charset="0"/>
              </a:rPr>
              <a:t>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face. </a:t>
            </a:r>
          </a:p>
          <a:p>
            <a:r>
              <a:rPr lang="de-DE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war das erste GUI-Toolkit für Python, weshalb es inzwischen auf Mac OS und Windows zum Lieferumfang von Python gehört.</a:t>
            </a:r>
          </a:p>
          <a:p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Sämtliche Oberflächenelemente werden in </a:t>
            </a:r>
            <a:r>
              <a:rPr lang="de-DE" dirty="0" err="1">
                <a:solidFill>
                  <a:srgbClr val="202124"/>
                </a:solidFill>
                <a:latin typeface="arial" panose="020B0604020202020204" pitchFamily="34" charset="0"/>
              </a:rPr>
              <a:t>Tkinter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b="1" dirty="0">
                <a:solidFill>
                  <a:srgbClr val="202124"/>
                </a:solidFill>
                <a:latin typeface="arial" panose="020B0604020202020204" pitchFamily="34" charset="0"/>
              </a:rPr>
              <a:t>Widgets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genannt, es gibt eine ganze Palette an Widgets, u.a.: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3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(=mehrzeiliges Textfeld), </a:t>
            </a:r>
            <a:r>
              <a:rPr lang="de-DE" sz="34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(=einzeiliges Eingabefeld) , </a:t>
            </a:r>
            <a:r>
              <a:rPr lang="de-DE" sz="3500" b="1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(=Fensterbereiche), </a:t>
            </a:r>
            <a:r>
              <a:rPr lang="de-DE" sz="3400" b="1" dirty="0" err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02124"/>
                </a:solidFill>
                <a:latin typeface="arial" panose="020B0604020202020204" pitchFamily="34" charset="0"/>
              </a:rPr>
              <a:t>usw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…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20E745-7055-4A1A-A6E7-144B4F85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96" y="4293096"/>
            <a:ext cx="5324960" cy="24928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46E5E3-5259-47D4-8F11-F4CDBAB3D41F}"/>
              </a:ext>
            </a:extLst>
          </p:cNvPr>
          <p:cNvSpPr txBox="1"/>
          <p:nvPr/>
        </p:nvSpPr>
        <p:spPr>
          <a:xfrm>
            <a:off x="7703924" y="4623926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/>
              <a:t>Mit dem gleichen Quellcode unterschiedliches, ans </a:t>
            </a:r>
            <a:br>
              <a:rPr lang="de-DE" sz="1600" i="1"/>
            </a:br>
            <a:r>
              <a:rPr lang="de-DE" sz="1600" i="1"/>
              <a:t>Betriebssystem</a:t>
            </a:r>
            <a:br>
              <a:rPr lang="de-DE" sz="1600" i="1"/>
            </a:br>
            <a:r>
              <a:rPr lang="de-DE" sz="1600" i="1"/>
              <a:t>angepasstes</a:t>
            </a:r>
          </a:p>
          <a:p>
            <a:pPr algn="ctr"/>
            <a:r>
              <a:rPr lang="de-DE" sz="1600" i="1"/>
              <a:t>Widget-Design je nach OS und Einstellung im OS</a:t>
            </a:r>
          </a:p>
        </p:txBody>
      </p:sp>
    </p:spTree>
    <p:extLst>
      <p:ext uri="{BB962C8B-B14F-4D97-AF65-F5344CB8AC3E}">
        <p14:creationId xmlns:p14="http://schemas.microsoft.com/office/powerpoint/2010/main" val="213250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4549-D7B9-1E93-D961-72DCA607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131751"/>
            <a:ext cx="10369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Beispiele GUI-Sketches / Wireframes / Mockups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264EEC-EDE1-078E-E837-0F87A1A6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89" y="4077072"/>
            <a:ext cx="3382126" cy="2731442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8D932D-E390-0DDE-98EB-95B25F6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61" y="1414232"/>
            <a:ext cx="2451643" cy="222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7597E3-FF84-1BD3-F628-C258BE4D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82" y="1659248"/>
            <a:ext cx="3516994" cy="2225699"/>
          </a:xfrm>
          <a:prstGeom prst="rect">
            <a:avLst/>
          </a:prstGeom>
        </p:spPr>
      </p:pic>
      <p:pic>
        <p:nvPicPr>
          <p:cNvPr id="1026" name="Picture 2" descr="5 herramientas gratis para crear mockups">
            <a:extLst>
              <a:ext uri="{FF2B5EF4-FFF2-40B4-BE49-F238E27FC236}">
                <a16:creationId xmlns:a16="http://schemas.microsoft.com/office/drawing/2014/main" id="{2018485D-3436-632D-45B1-F830E338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274751"/>
            <a:ext cx="3382126" cy="30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6A9E850-6ADE-B7D6-CCD9-6BA54535A94B}"/>
              </a:ext>
            </a:extLst>
          </p:cNvPr>
          <p:cNvSpPr txBox="1"/>
          <p:nvPr/>
        </p:nvSpPr>
        <p:spPr>
          <a:xfrm>
            <a:off x="683748" y="2388582"/>
            <a:ext cx="5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Sketch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25D716-97B2-C769-BDFA-0F283E36FE76}"/>
              </a:ext>
            </a:extLst>
          </p:cNvPr>
          <p:cNvSpPr txBox="1"/>
          <p:nvPr/>
        </p:nvSpPr>
        <p:spPr>
          <a:xfrm>
            <a:off x="7774383" y="1324230"/>
            <a:ext cx="91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Wireframes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EA99DB-BB7A-8D04-1EB4-D2EB27B51CE4}"/>
              </a:ext>
            </a:extLst>
          </p:cNvPr>
          <p:cNvSpPr txBox="1"/>
          <p:nvPr/>
        </p:nvSpPr>
        <p:spPr>
          <a:xfrm>
            <a:off x="3791744" y="5421462"/>
            <a:ext cx="7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Mockups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D6A1FF-2B4A-33DB-4460-1B4209E14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950" y="4187846"/>
            <a:ext cx="3812544" cy="25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2FBCA4-01FD-4D67-8E73-9A28A97A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33" y="1340768"/>
            <a:ext cx="6353175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F62680-9F29-4513-B9F0-57B40D9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Tkinter</a:t>
            </a:r>
            <a:r>
              <a:rPr lang="de-DE" dirty="0"/>
              <a:t> Widgets Überblick</a:t>
            </a:r>
          </a:p>
        </p:txBody>
      </p:sp>
      <p:pic>
        <p:nvPicPr>
          <p:cNvPr id="1030" name="Picture 6" descr="Using scrolled text widgets | Python GUI Programming Cookbook - Second  Edition">
            <a:extLst>
              <a:ext uri="{FF2B5EF4-FFF2-40B4-BE49-F238E27FC236}">
                <a16:creationId xmlns:a16="http://schemas.microsoft.com/office/drawing/2014/main" id="{A4443BF8-18E8-427C-AE62-D1F41598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00" y="4804208"/>
            <a:ext cx="2952328" cy="20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kinter Listbox">
            <a:extLst>
              <a:ext uri="{FF2B5EF4-FFF2-40B4-BE49-F238E27FC236}">
                <a16:creationId xmlns:a16="http://schemas.microsoft.com/office/drawing/2014/main" id="{14CE9F97-DD3D-45EB-B925-B46DD222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5303410"/>
            <a:ext cx="1958715" cy="1279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gende: mit gebogener Linie 13">
            <a:extLst>
              <a:ext uri="{FF2B5EF4-FFF2-40B4-BE49-F238E27FC236}">
                <a16:creationId xmlns:a16="http://schemas.microsoft.com/office/drawing/2014/main" id="{AB680613-8C90-4181-BC35-4A28FE1D2488}"/>
              </a:ext>
            </a:extLst>
          </p:cNvPr>
          <p:cNvSpPr/>
          <p:nvPr/>
        </p:nvSpPr>
        <p:spPr>
          <a:xfrm>
            <a:off x="8763325" y="29073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937"/>
              <a:gd name="adj6" fmla="val -11504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tk.Frame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85D70183-AEFB-48ED-86A8-7BC344192FF8}"/>
              </a:ext>
            </a:extLst>
          </p:cNvPr>
          <p:cNvSpPr/>
          <p:nvPr/>
        </p:nvSpPr>
        <p:spPr>
          <a:xfrm>
            <a:off x="4184949" y="5943386"/>
            <a:ext cx="1301823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783"/>
              <a:gd name="adj6" fmla="val -2584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tk.Scrollbar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1000EE2-DCC6-4B53-8205-A71F3F5A8541}"/>
              </a:ext>
            </a:extLst>
          </p:cNvPr>
          <p:cNvSpPr/>
          <p:nvPr/>
        </p:nvSpPr>
        <p:spPr>
          <a:xfrm>
            <a:off x="4177419" y="5391661"/>
            <a:ext cx="1089501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6"/>
              <a:gd name="adj6" fmla="val -944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tk.Listbox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72AC3BD-4891-4E8B-931E-8FE28763960D}"/>
              </a:ext>
            </a:extLst>
          </p:cNvPr>
          <p:cNvSpPr/>
          <p:nvPr/>
        </p:nvSpPr>
        <p:spPr>
          <a:xfrm>
            <a:off x="8784150" y="2025581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2898"/>
              <a:gd name="adj6" fmla="val -662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tk.Button</a:t>
            </a:r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415A8379-8700-4805-BFFA-576054AAA63B}"/>
              </a:ext>
            </a:extLst>
          </p:cNvPr>
          <p:cNvSpPr/>
          <p:nvPr/>
        </p:nvSpPr>
        <p:spPr>
          <a:xfrm>
            <a:off x="3611724" y="13055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956"/>
              <a:gd name="adj6" fmla="val -10894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tk.Menu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EDCFFA-DE58-4868-A9A0-710A1030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3" y="3429001"/>
            <a:ext cx="2562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6D8F9D3F-A753-45E9-ABCD-8F404C8F1C78}"/>
              </a:ext>
            </a:extLst>
          </p:cNvPr>
          <p:cNvSpPr/>
          <p:nvPr/>
        </p:nvSpPr>
        <p:spPr>
          <a:xfrm>
            <a:off x="8784150" y="1229194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878"/>
              <a:gd name="adj6" fmla="val -26333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tk.Label</a:t>
            </a:r>
          </a:p>
        </p:txBody>
      </p:sp>
    </p:spTree>
    <p:extLst>
      <p:ext uri="{BB962C8B-B14F-4D97-AF65-F5344CB8AC3E}">
        <p14:creationId xmlns:p14="http://schemas.microsoft.com/office/powerpoint/2010/main" val="384349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152272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Grundaufbau einer </a:t>
            </a:r>
            <a:br>
              <a:rPr lang="de-DE"/>
            </a:br>
            <a:r>
              <a:rPr lang="de-DE"/>
              <a:t>Applikation mit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351664"/>
            <a:ext cx="11305256" cy="330147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dirty="0"/>
              <a:t>Modul </a:t>
            </a:r>
            <a:r>
              <a:rPr lang="de-DE" dirty="0" err="1"/>
              <a:t>Tkinter</a:t>
            </a:r>
            <a:r>
              <a:rPr lang="de-DE" dirty="0"/>
              <a:t> importieren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 err="1"/>
              <a:t>Tk</a:t>
            </a:r>
            <a:r>
              <a:rPr lang="de-DE" dirty="0"/>
              <a:t>-Objekt erzeugen (das Hauptfenster)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Widget-Objekte und dazugehörige Events (z.B. was passiert beim Klick) erzeugen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Widgets </a:t>
            </a:r>
            <a:r>
              <a:rPr lang="de-DE" dirty="0" err="1"/>
              <a:t>postionieren</a:t>
            </a:r>
            <a:r>
              <a:rPr lang="de-DE" dirty="0"/>
              <a:t> (mit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dirty="0"/>
              <a:t>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</a:t>
            </a:r>
            <a:r>
              <a:rPr lang="de-DE" dirty="0"/>
              <a:t> oder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dirty="0"/>
              <a:t>)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Pixelgenaues Platzieren der Widgets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	</a:t>
            </a:r>
            <a:r>
              <a:rPr lang="de-DE" dirty="0">
                <a:sym typeface="Wingdings" panose="05000000000000000000" pitchFamily="2" charset="2"/>
              </a:rPr>
              <a:t> Automatisches Verteilen der Widgets im Fenster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(spalte,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Platzieren der Widgets in einer Tabelle</a:t>
            </a:r>
            <a:endParaRPr lang="de-DE" dirty="0"/>
          </a:p>
          <a:p>
            <a:pPr marL="514350" indent="-514350">
              <a:buFont typeface="+mj-lt"/>
              <a:buAutoNum type="arabicParenR"/>
            </a:pP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aufrufen, um die GUI zeichnen zu lassen und auf Events zu warten (die so genannte Event-Loop)</a:t>
            </a:r>
          </a:p>
          <a:p>
            <a:pPr lvl="1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620826-2287-47FD-332D-0CAE12F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710674"/>
            <a:ext cx="9144000" cy="19950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20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58267-03C2-4635-8DAA-791C8E79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74638"/>
            <a:ext cx="7992888" cy="1143000"/>
          </a:xfrm>
        </p:spPr>
        <p:txBody>
          <a:bodyPr>
            <a:normAutofit/>
          </a:bodyPr>
          <a:lstStyle/>
          <a:p>
            <a:r>
              <a:rPr lang="de-DE"/>
              <a:t>Tk-Fenster und Button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C148F-D0FF-4920-9037-C4FC500E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43881"/>
            <a:ext cx="11665296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Empfehlung: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dirty="0"/>
              <a:t>sämtliche Klassen und Methoden des Moduls importieren</a:t>
            </a:r>
          </a:p>
          <a:p>
            <a:r>
              <a:rPr lang="de-DE" dirty="0"/>
              <a:t>Nach Erzeugen eines Fensters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lassen sich Methoden zum anpassen aufrufen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.title() </a:t>
            </a:r>
            <a:r>
              <a:rPr lang="de-DE" dirty="0"/>
              <a:t>und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wm_geometry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)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Button() </a:t>
            </a:r>
            <a:r>
              <a:rPr lang="de-DE" dirty="0"/>
              <a:t>erzeugt man einen Button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dirty="0"/>
              <a:t> der hier mit der Methode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3100" dirty="0"/>
              <a:t>mit x/y-Koordinate </a:t>
            </a:r>
            <a:r>
              <a:rPr lang="de-DE" dirty="0"/>
              <a:t>im Fenster positioniert wird.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zeichnet das GUI und wartet dann auf Events (in unserem Beispiel auf den Button-Klick)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64FE5-6FA3-452B-B31E-85E00F8F42E9}"/>
              </a:ext>
            </a:extLst>
          </p:cNvPr>
          <p:cNvSpPr txBox="1"/>
          <p:nvPr/>
        </p:nvSpPr>
        <p:spPr>
          <a:xfrm>
            <a:off x="2083523" y="4077072"/>
            <a:ext cx="802495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Neues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()-Objekt (Fenster)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 Applikation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Fenster-Titel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400x200+500+400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Fenstergröße und -position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Beenden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window.destroy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der Methode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btnClose.place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(x=160, y=80)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Button-Position mit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genau festlegen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Oberfläche zeichnen und Events abwarten</a:t>
            </a:r>
          </a:p>
        </p:txBody>
      </p:sp>
    </p:spTree>
    <p:extLst>
      <p:ext uri="{BB962C8B-B14F-4D97-AF65-F5344CB8AC3E}">
        <p14:creationId xmlns:p14="http://schemas.microsoft.com/office/powerpoint/2010/main" val="87076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D512-F02A-4A51-A0A6-D10A368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Tk-Fenster mit Button und</a:t>
            </a:r>
            <a:br>
              <a:rPr lang="de-DE"/>
            </a:br>
            <a:r>
              <a:rPr lang="de-DE"/>
              <a:t>formatiertem Textfeld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E6E6D-D831-421B-9044-61487AF3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417638"/>
            <a:ext cx="11665296" cy="2011362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Das Widget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Entry() </a:t>
            </a:r>
            <a:r>
              <a:rPr lang="de-DE" dirty="0"/>
              <a:t>kann zur einzeiligen Texteingabe und –Ausgabe genutzt werden.</a:t>
            </a:r>
          </a:p>
          <a:p>
            <a:r>
              <a:rPr lang="de-DE" dirty="0"/>
              <a:t>Beim Erzeugen des leeren Textfelds kann man die Breite in Zeichen angeben, sowie die Ausrichtung: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18B13-87A0-4073-8904-9CFF85FC24D8}"/>
              </a:ext>
            </a:extLst>
          </p:cNvPr>
          <p:cNvSpPr txBox="1"/>
          <p:nvPr/>
        </p:nvSpPr>
        <p:spPr>
          <a:xfrm>
            <a:off x="2423592" y="3356992"/>
            <a:ext cx="7416824" cy="34778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 Methoden und Klassen importieren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Prozedur zum Text einfügen, wird vom Button aufgerufen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entry.insert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(END,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Welt"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 erzeugen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Spezialanwendung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Titel mit title()-Methode zuweisen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300x100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Größe angeben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Entry(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20 Zeichen breit, zentriert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entry.configure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Calibri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14))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Schriftart im Textfeld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mit 20px vertikalem "</a:t>
            </a:r>
            <a:r>
              <a:rPr lang="de-DE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 mich, Du Nase!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klick)</a:t>
            </a:r>
          </a:p>
          <a:p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des Commandos (Prozedur) klick()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für den Button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GUI zeichnen und auf Events warten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86191-D709-314E-AB61-4D2C16AD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9" y="5712254"/>
            <a:ext cx="2222773" cy="9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B5360-B9CF-3CC9-17A0-759EAC2C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31" y="274638"/>
            <a:ext cx="8472941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Das Hauptfenster </a:t>
            </a:r>
            <a:r>
              <a:rPr lang="de-DE" b="1" dirty="0" err="1">
                <a:latin typeface="Consolas" panose="020B0609020204030204" pitchFamily="49" charset="0"/>
              </a:rPr>
              <a:t>Tk</a:t>
            </a:r>
            <a:r>
              <a:rPr lang="de-DE" b="1" dirty="0">
                <a:latin typeface="Consolas" panose="020B0609020204030204" pitchFamily="49" charset="0"/>
              </a:rPr>
              <a:t>() </a:t>
            </a:r>
            <a:r>
              <a:rPr lang="de-DE" dirty="0"/>
              <a:t>und seine aufrufbaren 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E9954-9E28-ADB2-9BC7-EBD084FE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417638"/>
            <a:ext cx="11737304" cy="5440362"/>
          </a:xfrm>
        </p:spPr>
        <p:txBody>
          <a:bodyPr>
            <a:normAutofit fontScale="77500" lnSpcReduction="20000"/>
          </a:bodyPr>
          <a:lstStyle/>
          <a:p>
            <a:r>
              <a:rPr lang="de-DE" sz="2900" b="1" dirty="0" err="1">
                <a:latin typeface="Consolas" panose="020B0609020204030204" pitchFamily="49" charset="0"/>
              </a:rPr>
              <a:t>win</a:t>
            </a:r>
            <a:r>
              <a:rPr lang="de-DE" sz="2900" b="1" dirty="0">
                <a:latin typeface="Consolas" panose="020B0609020204030204" pitchFamily="49" charset="0"/>
              </a:rPr>
              <a:t> = </a:t>
            </a:r>
            <a:r>
              <a:rPr lang="de-DE" sz="2900" b="1" dirty="0" err="1">
                <a:latin typeface="Consolas" panose="020B0609020204030204" pitchFamily="49" charset="0"/>
              </a:rPr>
              <a:t>Tk</a:t>
            </a:r>
            <a:r>
              <a:rPr lang="de-DE" sz="29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das Fensterobjekt</a:t>
            </a:r>
          </a:p>
          <a:p>
            <a:r>
              <a:rPr lang="de-DE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win.title</a:t>
            </a:r>
            <a:r>
              <a:rPr lang="de-DE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("Applikation") </a:t>
            </a:r>
            <a:r>
              <a:rPr lang="de-DE" dirty="0">
                <a:sym typeface="Wingdings" panose="05000000000000000000" pitchFamily="2" charset="2"/>
              </a:rPr>
              <a:t> Der Fenstertitel</a:t>
            </a:r>
          </a:p>
          <a:p>
            <a:r>
              <a:rPr lang="de-DE" sz="3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win.wm_geometry</a:t>
            </a:r>
            <a:r>
              <a:rPr lang="de-DE" sz="3100" b="1" dirty="0">
                <a:latin typeface="Consolas" panose="020B0609020204030204" pitchFamily="49" charset="0"/>
                <a:sym typeface="Wingdings" panose="05000000000000000000" pitchFamily="2" charset="2"/>
              </a:rPr>
              <a:t>("300x200") </a:t>
            </a:r>
            <a:r>
              <a:rPr lang="de-DE" dirty="0">
                <a:sym typeface="Wingdings" panose="05000000000000000000" pitchFamily="2" charset="2"/>
              </a:rPr>
              <a:t> Bestimmt die Größe des Fensters in Pixeln</a:t>
            </a:r>
          </a:p>
          <a:p>
            <a:r>
              <a:rPr lang="fr-FR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win.option_add</a:t>
            </a:r>
            <a:r>
              <a:rPr lang="fr-FR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("*font", "Calibri 12")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Legt</a:t>
            </a:r>
            <a:r>
              <a:rPr lang="fr-FR" dirty="0">
                <a:sym typeface="Wingdings" panose="05000000000000000000" pitchFamily="2" charset="2"/>
              </a:rPr>
              <a:t> den </a:t>
            </a:r>
            <a:r>
              <a:rPr lang="fr-FR" dirty="0" err="1">
                <a:sym typeface="Wingdings" panose="05000000000000000000" pitchFamily="2" charset="2"/>
              </a:rPr>
              <a:t>Standardfont</a:t>
            </a:r>
            <a:r>
              <a:rPr lang="fr-FR" dirty="0">
                <a:sym typeface="Wingdings" panose="05000000000000000000" pitchFamily="2" charset="2"/>
              </a:rPr>
              <a:t> des </a:t>
            </a:r>
            <a:r>
              <a:rPr lang="fr-FR" dirty="0" err="1">
                <a:sym typeface="Wingdings" panose="05000000000000000000" pitchFamily="2" charset="2"/>
              </a:rPr>
              <a:t>Fensters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fest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win.iconbitmap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("myicon.ico") </a:t>
            </a:r>
            <a:r>
              <a:rPr lang="en-US" dirty="0">
                <a:sym typeface="Wingdings" panose="05000000000000000000" pitchFamily="2" charset="2"/>
              </a:rPr>
              <a:t> Feder-Icon </a:t>
            </a: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, muss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.</a:t>
            </a:r>
            <a:r>
              <a:rPr lang="en-US" dirty="0" err="1">
                <a:sym typeface="Wingdings" panose="05000000000000000000" pitchFamily="2" charset="2"/>
              </a:rPr>
              <a:t>ico</a:t>
            </a:r>
            <a:r>
              <a:rPr lang="en-US" dirty="0">
                <a:sym typeface="Wingdings" panose="05000000000000000000" pitchFamily="2" charset="2"/>
              </a:rPr>
              <a:t> – Format (24-Bit Bitmap </a:t>
            </a:r>
            <a:r>
              <a:rPr lang="en-US" dirty="0" err="1">
                <a:sym typeface="Wingdings" panose="05000000000000000000" pitchFamily="2" charset="2"/>
              </a:rPr>
              <a:t>umbenannt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vorliegen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sollte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quadratisch</a:t>
            </a:r>
            <a:r>
              <a:rPr lang="en-US" dirty="0">
                <a:sym typeface="Wingdings" panose="05000000000000000000" pitchFamily="2" charset="2"/>
              </a:rPr>
              <a:t> sein</a:t>
            </a: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win.resizable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(width=False, height=False) </a:t>
            </a:r>
            <a:r>
              <a:rPr lang="en-US" sz="3100" dirty="0">
                <a:sym typeface="Wingdings" panose="05000000000000000000" pitchFamily="2" charset="2"/>
              </a:rPr>
              <a:t> </a:t>
            </a:r>
            <a:r>
              <a:rPr lang="en-US" sz="3100" dirty="0" err="1">
                <a:sym typeface="Wingdings" panose="05000000000000000000" pitchFamily="2" charset="2"/>
              </a:rPr>
              <a:t>Schränkt</a:t>
            </a:r>
            <a:r>
              <a:rPr lang="en-US" sz="3100" dirty="0">
                <a:sym typeface="Wingdings" panose="05000000000000000000" pitchFamily="2" charset="2"/>
              </a:rPr>
              <a:t> die </a:t>
            </a:r>
            <a:r>
              <a:rPr lang="en-US" sz="3100" dirty="0" err="1">
                <a:sym typeface="Wingdings" panose="05000000000000000000" pitchFamily="2" charset="2"/>
              </a:rPr>
              <a:t>Größen-Veränderbarkeit</a:t>
            </a:r>
            <a:r>
              <a:rPr lang="en-US" sz="3100" dirty="0">
                <a:sym typeface="Wingdings" panose="05000000000000000000" pitchFamily="2" charset="2"/>
              </a:rPr>
              <a:t> des Fensters in </a:t>
            </a:r>
            <a:r>
              <a:rPr lang="en-US" sz="3100" dirty="0" err="1">
                <a:sym typeface="Wingdings" panose="05000000000000000000" pitchFamily="2" charset="2"/>
              </a:rPr>
              <a:t>Breite</a:t>
            </a:r>
            <a:r>
              <a:rPr lang="en-US" sz="3100" dirty="0">
                <a:sym typeface="Wingdings" panose="05000000000000000000" pitchFamily="2" charset="2"/>
              </a:rPr>
              <a:t> und/</a:t>
            </a:r>
            <a:r>
              <a:rPr lang="en-US" sz="3100" dirty="0" err="1">
                <a:sym typeface="Wingdings" panose="05000000000000000000" pitchFamily="2" charset="2"/>
              </a:rPr>
              <a:t>oder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Höhe</a:t>
            </a:r>
            <a:r>
              <a:rPr lang="en-US" sz="3100" dirty="0">
                <a:sym typeface="Wingdings" panose="05000000000000000000" pitchFamily="2" charset="2"/>
              </a:rPr>
              <a:t> </a:t>
            </a:r>
            <a:r>
              <a:rPr lang="en-US" sz="3100" dirty="0" err="1">
                <a:sym typeface="Wingdings" panose="05000000000000000000" pitchFamily="2" charset="2"/>
              </a:rPr>
              <a:t>ein</a:t>
            </a:r>
            <a:endParaRPr lang="en-US" sz="31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Fenster-</a:t>
            </a:r>
            <a:r>
              <a:rPr lang="en-US" dirty="0" err="1">
                <a:sym typeface="Wingdings" panose="05000000000000000000" pitchFamily="2" charset="2"/>
              </a:rPr>
              <a:t>Eigenschaften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festlegen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toolwindow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Schließsymbol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('-topmost',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immer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Vordergrund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fullscreen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Vollbild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16F328-331D-67F2-4678-910E9926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9" b="60222"/>
          <a:stretch/>
        </p:blipFill>
        <p:spPr>
          <a:xfrm>
            <a:off x="7857522" y="5140104"/>
            <a:ext cx="2376264" cy="60051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FFF1A0-5390-E488-CC06-B26A2C4461E4}"/>
              </a:ext>
            </a:extLst>
          </p:cNvPr>
          <p:cNvSpPr txBox="1"/>
          <p:nvPr/>
        </p:nvSpPr>
        <p:spPr>
          <a:xfrm>
            <a:off x="8544272" y="5740620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Ein "</a:t>
            </a:r>
            <a:r>
              <a:rPr lang="de-DE" sz="1100" dirty="0" err="1"/>
              <a:t>Toolwindow</a:t>
            </a:r>
            <a:r>
              <a:rPr lang="de-DE" sz="11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3322724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3710</Words>
  <Application>Microsoft Office PowerPoint</Application>
  <PresentationFormat>Breitbild</PresentationFormat>
  <Paragraphs>372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Wingdings</vt:lpstr>
      <vt:lpstr>Arial</vt:lpstr>
      <vt:lpstr>Consolas</vt:lpstr>
      <vt:lpstr>Calibri</vt:lpstr>
      <vt:lpstr>Courier New</vt:lpstr>
      <vt:lpstr>Arial</vt:lpstr>
      <vt:lpstr>Larissa</vt:lpstr>
      <vt:lpstr>Mit Python und Tkinter grafische Benutzeroberflächen (GUIs) programmieren</vt:lpstr>
      <vt:lpstr>Exkurs: Was macht eine ergonomische GUI aus?</vt:lpstr>
      <vt:lpstr>Grafische Benutzeroberflächen (GUI) mit dem Modul tkinter</vt:lpstr>
      <vt:lpstr>Beispiele GUI-Sketches / Wireframes / Mockups</vt:lpstr>
      <vt:lpstr>Tkinter Widgets Überblick</vt:lpstr>
      <vt:lpstr>Grundaufbau einer  Applikation mit tkinter</vt:lpstr>
      <vt:lpstr>Tk-Fenster und Button erzeugen</vt:lpstr>
      <vt:lpstr>Tk-Fenster mit Button und formatiertem Textfeld</vt:lpstr>
      <vt:lpstr>Das Hauptfenster Tk() und seine aufrufbaren Methoden</vt:lpstr>
      <vt:lpstr>Die Widget-Klassen  Label(), Entry() und Button()</vt:lpstr>
      <vt:lpstr>Entry und Label - Widgets mit dem -.place()- Layoutmanager platzieren</vt:lpstr>
      <vt:lpstr>Entry und Label - Widgets mit dem .pack()- Layoutmanager platzieren</vt:lpstr>
      <vt:lpstr>Noch mehr Widgets hinzufügen mit unterschiedlichen Frames</vt:lpstr>
      <vt:lpstr>Beispiel-Applikation  mit Ein- und Ausgabe</vt:lpstr>
      <vt:lpstr>GUI mit Combobox</vt:lpstr>
      <vt:lpstr>Lambda-Funktionsaufrufe</vt:lpstr>
      <vt:lpstr>.grid(…)- Layoutmanager</vt:lpstr>
      <vt:lpstr>Beispielcode .grid()</vt:lpstr>
      <vt:lpstr>Tinker-GUI als OOP-Programm</vt:lpstr>
      <vt:lpstr>Tipp: Eigenschaften/Optionen  eines Widgets anzeigen lassen</vt:lpstr>
      <vt:lpstr>Links Tkinter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915</cp:revision>
  <dcterms:created xsi:type="dcterms:W3CDTF">2019-09-11T12:06:55Z</dcterms:created>
  <dcterms:modified xsi:type="dcterms:W3CDTF">2025-02-01T16:56:46Z</dcterms:modified>
</cp:coreProperties>
</file>